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8" r:id="rId2"/>
    <p:sldId id="279" r:id="rId3"/>
    <p:sldId id="280" r:id="rId4"/>
    <p:sldId id="362" r:id="rId5"/>
    <p:sldId id="363" r:id="rId6"/>
    <p:sldId id="364" r:id="rId7"/>
    <p:sldId id="365" r:id="rId8"/>
    <p:sldId id="366" r:id="rId9"/>
    <p:sldId id="367" r:id="rId10"/>
    <p:sldId id="281" r:id="rId11"/>
    <p:sldId id="282" r:id="rId12"/>
    <p:sldId id="283" r:id="rId13"/>
    <p:sldId id="284" r:id="rId14"/>
    <p:sldId id="285" r:id="rId15"/>
    <p:sldId id="286" r:id="rId16"/>
    <p:sldId id="368" r:id="rId17"/>
    <p:sldId id="369" r:id="rId18"/>
    <p:sldId id="289" r:id="rId19"/>
    <p:sldId id="370" r:id="rId20"/>
    <p:sldId id="288" r:id="rId21"/>
    <p:sldId id="371" r:id="rId22"/>
    <p:sldId id="305" r:id="rId23"/>
    <p:sldId id="306" r:id="rId24"/>
    <p:sldId id="307" r:id="rId25"/>
    <p:sldId id="308" r:id="rId26"/>
    <p:sldId id="360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1">
          <p15:clr>
            <a:srgbClr val="A4A3A4"/>
          </p15:clr>
        </p15:guide>
        <p15:guide id="2" orient="horz" pos="1602">
          <p15:clr>
            <a:srgbClr val="A4A3A4"/>
          </p15:clr>
        </p15:guide>
        <p15:guide id="3" orient="horz" pos="645">
          <p15:clr>
            <a:srgbClr val="A4A3A4"/>
          </p15:clr>
        </p15:guide>
        <p15:guide id="4" pos="2879">
          <p15:clr>
            <a:srgbClr val="A4A3A4"/>
          </p15:clr>
        </p15:guide>
        <p15:guide id="5" pos="301">
          <p15:clr>
            <a:srgbClr val="A4A3A4"/>
          </p15:clr>
        </p15:guide>
        <p15:guide id="6" pos="5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5"/>
    <a:srgbClr val="D7C700"/>
    <a:srgbClr val="000000"/>
    <a:srgbClr val="FFFFF0"/>
    <a:srgbClr val="FFFFFF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75" autoAdjust="0"/>
    <p:restoredTop sz="61671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440" y="168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D3BBB-ED19-544F-8D87-B809816EA2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450CB1-89AB-2047-B520-2D6ED56AC8C4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Availability</a:t>
          </a:r>
        </a:p>
      </dgm:t>
    </dgm:pt>
    <dgm:pt modelId="{EAFE0AB8-A67B-614E-B1C2-4D3DC675CE51}" type="parTrans" cxnId="{BEABF66D-F051-B740-AE1A-10A2E4D3E1CC}">
      <dgm:prSet/>
      <dgm:spPr/>
      <dgm:t>
        <a:bodyPr/>
        <a:lstStyle/>
        <a:p>
          <a:endParaRPr lang="en-US"/>
        </a:p>
      </dgm:t>
    </dgm:pt>
    <dgm:pt modelId="{99C961DB-6591-E543-928D-47C88B71541A}" type="sibTrans" cxnId="{BEABF66D-F051-B740-AE1A-10A2E4D3E1CC}">
      <dgm:prSet/>
      <dgm:spPr/>
      <dgm:t>
        <a:bodyPr/>
        <a:lstStyle/>
        <a:p>
          <a:endParaRPr lang="en-US"/>
        </a:p>
      </dgm:t>
    </dgm:pt>
    <dgm:pt modelId="{D8DAA215-CA91-A24D-B19D-BCC8BF11E042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Consistency</a:t>
          </a:r>
        </a:p>
      </dgm:t>
    </dgm:pt>
    <dgm:pt modelId="{A132F9E3-FCC8-1046-A25A-3406464182C9}" type="parTrans" cxnId="{FC3726BE-7724-E944-8E31-7C2B7125AC63}">
      <dgm:prSet/>
      <dgm:spPr/>
      <dgm:t>
        <a:bodyPr/>
        <a:lstStyle/>
        <a:p>
          <a:endParaRPr lang="en-US"/>
        </a:p>
      </dgm:t>
    </dgm:pt>
    <dgm:pt modelId="{263700CE-53F9-0742-9BDC-FBC2B61D9F51}" type="sibTrans" cxnId="{FC3726BE-7724-E944-8E31-7C2B7125AC63}">
      <dgm:prSet/>
      <dgm:spPr/>
      <dgm:t>
        <a:bodyPr/>
        <a:lstStyle/>
        <a:p>
          <a:endParaRPr lang="en-US"/>
        </a:p>
      </dgm:t>
    </dgm:pt>
    <dgm:pt modelId="{8D763BFF-FE05-D64E-8155-2CD3B9C1B517}" type="pres">
      <dgm:prSet presAssocID="{CABD3BBB-ED19-544F-8D87-B809816EA2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8C96ED-618D-0A42-A99A-D94D6961A926}" type="pres">
      <dgm:prSet presAssocID="{CABD3BBB-ED19-544F-8D87-B809816EA2A3}" presName="dummyMaxCanvas" presStyleCnt="0"/>
      <dgm:spPr/>
    </dgm:pt>
    <dgm:pt modelId="{27617A1F-0BB2-AB4B-AF01-6A92C436DE58}" type="pres">
      <dgm:prSet presAssocID="{CABD3BBB-ED19-544F-8D87-B809816EA2A3}" presName="parentComposite" presStyleCnt="0"/>
      <dgm:spPr/>
    </dgm:pt>
    <dgm:pt modelId="{6FB20A13-4F4C-C948-AC57-0756C3BA3B92}" type="pres">
      <dgm:prSet presAssocID="{CABD3BBB-ED19-544F-8D87-B809816EA2A3}" presName="parent1" presStyleLbl="alignAccFollowNode1" presStyleIdx="0" presStyleCnt="4" custLinFactY="100000" custLinFactNeighborX="-4174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0DF3213E-F412-F84F-B321-4AF29B60491C}" type="pres">
      <dgm:prSet presAssocID="{CABD3BBB-ED19-544F-8D87-B809816EA2A3}" presName="parent2" presStyleLbl="alignAccFollowNode1" presStyleIdx="1" presStyleCnt="4" custLinFactY="100000" custLinFactNeighborX="4793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12A930D-4295-424C-AA4C-D14E7A9D74E0}" type="pres">
      <dgm:prSet presAssocID="{CABD3BBB-ED19-544F-8D87-B809816EA2A3}" presName="childrenComposite" presStyleCnt="0"/>
      <dgm:spPr/>
    </dgm:pt>
    <dgm:pt modelId="{DA9E3301-C263-204C-A12E-021C6D6E5FBE}" type="pres">
      <dgm:prSet presAssocID="{CABD3BBB-ED19-544F-8D87-B809816EA2A3}" presName="dummyMaxCanvas_ChildArea" presStyleCnt="0"/>
      <dgm:spPr/>
    </dgm:pt>
    <dgm:pt modelId="{2AC54B01-550E-7E47-B548-C04DDCD80F38}" type="pres">
      <dgm:prSet presAssocID="{CABD3BBB-ED19-544F-8D87-B809816EA2A3}" presName="fulcrum" presStyleLbl="alignAccFollowNode1" presStyleIdx="2" presStyleCnt="4"/>
      <dgm:spPr>
        <a:solidFill>
          <a:schemeClr val="accent4">
            <a:alpha val="90000"/>
          </a:schemeClr>
        </a:solidFill>
      </dgm:spPr>
    </dgm:pt>
    <dgm:pt modelId="{866CE399-0554-B940-BB51-4F9E1ECA4AEE}" type="pres">
      <dgm:prSet presAssocID="{CABD3BBB-ED19-544F-8D87-B809816EA2A3}" presName="balance_00" presStyleLbl="alignAccFollowNode1" presStyleIdx="3" presStyleCnt="4">
        <dgm:presLayoutVars>
          <dgm:bulletEnabled val="1"/>
        </dgm:presLayoutVars>
      </dgm:prSet>
      <dgm:spPr>
        <a:solidFill>
          <a:srgbClr val="36BDB2">
            <a:alpha val="90000"/>
          </a:srgbClr>
        </a:solidFill>
      </dgm:spPr>
    </dgm:pt>
  </dgm:ptLst>
  <dgm:cxnLst>
    <dgm:cxn modelId="{FC3726BE-7724-E944-8E31-7C2B7125AC63}" srcId="{CABD3BBB-ED19-544F-8D87-B809816EA2A3}" destId="{D8DAA215-CA91-A24D-B19D-BCC8BF11E042}" srcOrd="1" destOrd="0" parTransId="{A132F9E3-FCC8-1046-A25A-3406464182C9}" sibTransId="{263700CE-53F9-0742-9BDC-FBC2B61D9F51}"/>
    <dgm:cxn modelId="{54D41F5C-1B9D-644E-B61A-0761D9FF378E}" type="presOf" srcId="{CABD3BBB-ED19-544F-8D87-B809816EA2A3}" destId="{8D763BFF-FE05-D64E-8155-2CD3B9C1B517}" srcOrd="0" destOrd="0" presId="urn:microsoft.com/office/officeart/2005/8/layout/balance1"/>
    <dgm:cxn modelId="{BEABF66D-F051-B740-AE1A-10A2E4D3E1CC}" srcId="{CABD3BBB-ED19-544F-8D87-B809816EA2A3}" destId="{40450CB1-89AB-2047-B520-2D6ED56AC8C4}" srcOrd="0" destOrd="0" parTransId="{EAFE0AB8-A67B-614E-B1C2-4D3DC675CE51}" sibTransId="{99C961DB-6591-E543-928D-47C88B71541A}"/>
    <dgm:cxn modelId="{3AC4D7CA-C62A-D147-BABB-E2A6D6B92D83}" type="presOf" srcId="{D8DAA215-CA91-A24D-B19D-BCC8BF11E042}" destId="{0DF3213E-F412-F84F-B321-4AF29B60491C}" srcOrd="0" destOrd="0" presId="urn:microsoft.com/office/officeart/2005/8/layout/balance1"/>
    <dgm:cxn modelId="{61A50E78-4607-1742-977B-0939F50A32EA}" type="presOf" srcId="{40450CB1-89AB-2047-B520-2D6ED56AC8C4}" destId="{6FB20A13-4F4C-C948-AC57-0756C3BA3B92}" srcOrd="0" destOrd="0" presId="urn:microsoft.com/office/officeart/2005/8/layout/balance1"/>
    <dgm:cxn modelId="{BBBBDCE8-81E3-FF48-B250-8A886BD381C9}" type="presParOf" srcId="{8D763BFF-FE05-D64E-8155-2CD3B9C1B517}" destId="{FD8C96ED-618D-0A42-A99A-D94D6961A926}" srcOrd="0" destOrd="0" presId="urn:microsoft.com/office/officeart/2005/8/layout/balance1"/>
    <dgm:cxn modelId="{A0C67A38-0F07-4546-8ACB-82D93F3D631A}" type="presParOf" srcId="{8D763BFF-FE05-D64E-8155-2CD3B9C1B517}" destId="{27617A1F-0BB2-AB4B-AF01-6A92C436DE58}" srcOrd="1" destOrd="0" presId="urn:microsoft.com/office/officeart/2005/8/layout/balance1"/>
    <dgm:cxn modelId="{14E08B45-C3F4-A948-B998-3C2C2F4A6C36}" type="presParOf" srcId="{27617A1F-0BB2-AB4B-AF01-6A92C436DE58}" destId="{6FB20A13-4F4C-C948-AC57-0756C3BA3B92}" srcOrd="0" destOrd="0" presId="urn:microsoft.com/office/officeart/2005/8/layout/balance1"/>
    <dgm:cxn modelId="{5B75C7B1-178E-9943-B8E2-33FE332574C0}" type="presParOf" srcId="{27617A1F-0BB2-AB4B-AF01-6A92C436DE58}" destId="{0DF3213E-F412-F84F-B321-4AF29B60491C}" srcOrd="1" destOrd="0" presId="urn:microsoft.com/office/officeart/2005/8/layout/balance1"/>
    <dgm:cxn modelId="{7DC606B9-FE5A-304A-BC87-521886CD8EFF}" type="presParOf" srcId="{8D763BFF-FE05-D64E-8155-2CD3B9C1B517}" destId="{C12A930D-4295-424C-AA4C-D14E7A9D74E0}" srcOrd="2" destOrd="0" presId="urn:microsoft.com/office/officeart/2005/8/layout/balance1"/>
    <dgm:cxn modelId="{6F010501-2488-9841-9D4E-C091EBA1DE3F}" type="presParOf" srcId="{C12A930D-4295-424C-AA4C-D14E7A9D74E0}" destId="{DA9E3301-C263-204C-A12E-021C6D6E5FBE}" srcOrd="0" destOrd="0" presId="urn:microsoft.com/office/officeart/2005/8/layout/balance1"/>
    <dgm:cxn modelId="{4E7D934D-0459-AB46-8581-276348DC6B5E}" type="presParOf" srcId="{C12A930D-4295-424C-AA4C-D14E7A9D74E0}" destId="{2AC54B01-550E-7E47-B548-C04DDCD80F38}" srcOrd="1" destOrd="0" presId="urn:microsoft.com/office/officeart/2005/8/layout/balance1"/>
    <dgm:cxn modelId="{66BB3A9F-086E-6943-A14E-3A95AEDDE764}" type="presParOf" srcId="{C12A930D-4295-424C-AA4C-D14E7A9D74E0}" destId="{866CE399-0554-B940-BB51-4F9E1ECA4AEE}" srcOrd="2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20A13-4F4C-C948-AC57-0756C3BA3B92}">
      <dsp:nvSpPr>
        <dsp:cNvPr id="0" name=""/>
        <dsp:cNvSpPr/>
      </dsp:nvSpPr>
      <dsp:spPr>
        <a:xfrm>
          <a:off x="1198772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Availability</a:t>
          </a:r>
        </a:p>
      </dsp:txBody>
      <dsp:txXfrm>
        <a:off x="1222578" y="2382510"/>
        <a:ext cx="1415428" cy="765188"/>
      </dsp:txXfrm>
    </dsp:sp>
    <dsp:sp modelId="{0DF3213E-F412-F84F-B321-4AF29B60491C}">
      <dsp:nvSpPr>
        <dsp:cNvPr id="0" name=""/>
        <dsp:cNvSpPr/>
      </dsp:nvSpPr>
      <dsp:spPr>
        <a:xfrm>
          <a:off x="3443243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Consistency</a:t>
          </a:r>
        </a:p>
      </dsp:txBody>
      <dsp:txXfrm>
        <a:off x="3467049" y="2382510"/>
        <a:ext cx="1415428" cy="765188"/>
      </dsp:txXfrm>
    </dsp:sp>
    <dsp:sp modelId="{2AC54B01-550E-7E47-B548-C04DDCD80F38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4"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E399-0554-B940-BB51-4F9E1ECA4AEE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på tross av dette så bruker vi relasjonelle databaser</a:t>
            </a:r>
            <a:r>
              <a:rPr lang="en-US" baseline="0" dirty="0" smtClean="0"/>
              <a:t> i alle våre prosjekter i dag.</a:t>
            </a:r>
          </a:p>
          <a:p>
            <a:r>
              <a:rPr lang="en-US" baseline="0" dirty="0" err="1" smtClean="0"/>
              <a:t>Og vi har inntil nylig brukt kun en database-instans.</a:t>
            </a:r>
          </a:p>
          <a:p>
            <a:endParaRPr lang="en-US" baseline="0" dirty="0" err="1" smtClean="0"/>
          </a:p>
          <a:p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Oracle,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DB2,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øker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kanskje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kraftigere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maskiner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unna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kjøper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større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større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boks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3527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 fra</a:t>
            </a:r>
            <a:r>
              <a:rPr lang="en-US" baseline="0" dirty="0" err="1" smtClean="0"/>
              <a:t> denne databasen så ønsker vi en del funksjonalitet.</a:t>
            </a:r>
            <a:endParaRPr lang="en-US" baseline="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Lagring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Søk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Lookup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funksjonaliteten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middelmådige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 </a:t>
            </a:r>
            <a:r>
              <a:rPr lang="en-US" dirty="0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stillingsannonsene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Interessen</a:t>
            </a:r>
            <a:r>
              <a:rPr lang="en-US" baseline="0" dirty="0"/>
              <a:t> for de </a:t>
            </a:r>
            <a:r>
              <a:rPr lang="en-US" baseline="0" dirty="0" err="1"/>
              <a:t>relasjonelle</a:t>
            </a:r>
            <a:r>
              <a:rPr lang="en-US" baseline="0" dirty="0"/>
              <a:t> </a:t>
            </a:r>
            <a:r>
              <a:rPr lang="en-US" baseline="0" dirty="0" err="1"/>
              <a:t>databasene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virkelig</a:t>
            </a:r>
            <a:r>
              <a:rPr lang="en-US" baseline="0" dirty="0"/>
              <a:t> </a:t>
            </a:r>
            <a:r>
              <a:rPr lang="en-US" baseline="0" dirty="0" err="1"/>
              <a:t>fallende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falt</a:t>
            </a:r>
            <a:r>
              <a:rPr lang="en-US" baseline="0" dirty="0"/>
              <a:t> </a:t>
            </a:r>
            <a:r>
              <a:rPr lang="en-US" baseline="0" dirty="0" err="1"/>
              <a:t>brutalt</a:t>
            </a:r>
            <a:r>
              <a:rPr lang="en-US" baseline="0" dirty="0"/>
              <a:t> </a:t>
            </a:r>
            <a:r>
              <a:rPr lang="en-US" baseline="0" dirty="0" err="1"/>
              <a:t>siden</a:t>
            </a:r>
            <a:r>
              <a:rPr lang="en-US" baseline="0" dirty="0"/>
              <a:t> 2012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www.indeed.com</a:t>
            </a:r>
            <a:r>
              <a:rPr lang="en-US" dirty="0" smtClean="0"/>
              <a:t>/</a:t>
            </a:r>
            <a:r>
              <a:rPr lang="en-US" dirty="0" err="1" smtClean="0"/>
              <a:t>jobtrends</a:t>
            </a:r>
            <a:r>
              <a:rPr lang="en-US" dirty="0" smtClean="0"/>
              <a:t>/q-oracle-database-q-mysql-q-sql-server-q-ibm-db2.html?relative=1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derfor kommer nosql</a:t>
            </a:r>
            <a:r>
              <a:rPr lang="en-US" baseline="0"/>
              <a:t> seilende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vært</a:t>
            </a:r>
            <a:r>
              <a:rPr lang="en-US" dirty="0"/>
              <a:t> mange </a:t>
            </a:r>
            <a:r>
              <a:rPr lang="en-US" dirty="0" err="1"/>
              <a:t>teorier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baseline="0" dirty="0"/>
              <a:t>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begrepet</a:t>
            </a:r>
            <a:r>
              <a:rPr lang="en-US" baseline="0" dirty="0"/>
              <a:t> </a:t>
            </a:r>
            <a:r>
              <a:rPr lang="en-US" baseline="0" dirty="0" err="1"/>
              <a:t>oppsto</a:t>
            </a:r>
            <a:r>
              <a:rPr lang="en-US" baseline="0" dirty="0"/>
              <a:t>. At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var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protestbevegelse</a:t>
            </a:r>
            <a:r>
              <a:rPr lang="en-US" baseline="0" dirty="0"/>
              <a:t> mot </a:t>
            </a:r>
            <a:r>
              <a:rPr lang="en-US" baseline="0" dirty="0" err="1"/>
              <a:t>sql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lignende</a:t>
            </a:r>
            <a:r>
              <a:rPr lang="en-US" baseline="0" dirty="0"/>
              <a:t>, men </a:t>
            </a:r>
            <a:r>
              <a:rPr lang="en-US" baseline="0" dirty="0" err="1"/>
              <a:t>faktisk</a:t>
            </a:r>
            <a:r>
              <a:rPr lang="en-US" baseline="0" dirty="0"/>
              <a:t> </a:t>
            </a:r>
            <a:r>
              <a:rPr lang="en-US" baseline="0" dirty="0" err="1"/>
              <a:t>var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meetup hos </a:t>
            </a:r>
            <a:r>
              <a:rPr lang="en-US" baseline="0" dirty="0" err="1"/>
              <a:t>last.fm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San Francisco </a:t>
            </a:r>
            <a:r>
              <a:rPr lang="en-US" baseline="0" dirty="0" err="1"/>
              <a:t>i</a:t>
            </a:r>
            <a:r>
              <a:rPr lang="en-US" baseline="0" dirty="0"/>
              <a:t> 2009 at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begrepet</a:t>
            </a:r>
            <a:r>
              <a:rPr lang="en-US" baseline="0" dirty="0"/>
              <a:t> </a:t>
            </a:r>
            <a:r>
              <a:rPr lang="en-US" baseline="0" dirty="0" err="1"/>
              <a:t>oppsto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www.eventbrite.com</a:t>
            </a:r>
            <a:r>
              <a:rPr lang="en-US" dirty="0" smtClean="0"/>
              <a:t>/e/nosql-meetup-tickets-341739151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NoSQL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helt</a:t>
            </a:r>
            <a:r>
              <a:rPr lang="en-US" dirty="0" smtClean="0"/>
              <a:t> </a:t>
            </a:r>
            <a:r>
              <a:rPr lang="en-US" dirty="0" err="1" smtClean="0"/>
              <a:t>omvendt</a:t>
            </a:r>
            <a:r>
              <a:rPr lang="en-US" dirty="0" smtClean="0"/>
              <a:t>. </a:t>
            </a:r>
            <a:r>
              <a:rPr lang="en-US" dirty="0" err="1" smtClean="0"/>
              <a:t>Kraftig</a:t>
            </a:r>
            <a:r>
              <a:rPr lang="en-US" dirty="0" smtClean="0"/>
              <a:t> </a:t>
            </a:r>
            <a:r>
              <a:rPr lang="en-US" dirty="0" err="1" smtClean="0"/>
              <a:t>stigning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interesse</a:t>
            </a:r>
            <a:r>
              <a:rPr lang="en-US" dirty="0" smtClean="0"/>
              <a:t> for de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teknologiene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internett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</a:t>
            </a:r>
            <a:r>
              <a:rPr lang="en-US" baseline="0" dirty="0" smtClean="0"/>
              <a:t> driver.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www.indeed.com</a:t>
            </a:r>
            <a:r>
              <a:rPr lang="en-US" dirty="0" smtClean="0"/>
              <a:t>/</a:t>
            </a:r>
            <a:r>
              <a:rPr lang="en-US" dirty="0" err="1" smtClean="0"/>
              <a:t>jobtrends</a:t>
            </a:r>
            <a:r>
              <a:rPr lang="en-US" dirty="0" smtClean="0"/>
              <a:t>/</a:t>
            </a:r>
            <a:r>
              <a:rPr lang="en-US" dirty="0" err="1" smtClean="0"/>
              <a:t>q-MongoDB-q-Cassandra-q-Redis-q-NoSQL.html?relative</a:t>
            </a:r>
            <a:r>
              <a:rPr lang="en-US" dirty="0" smtClean="0"/>
              <a:t>=1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12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MEN: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viktig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ta inn over </a:t>
            </a:r>
            <a:r>
              <a:rPr lang="en-US" dirty="0" err="1" smtClean="0"/>
              <a:t>seg</a:t>
            </a:r>
            <a:r>
              <a:rPr lang="en-US" dirty="0" smtClean="0"/>
              <a:t> </a:t>
            </a:r>
            <a:r>
              <a:rPr lang="en-US" dirty="0" err="1" smtClean="0"/>
              <a:t>bruken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db-engines.com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ranking_trend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ser</a:t>
            </a:r>
            <a:r>
              <a:rPr lang="en-US" dirty="0" smtClean="0"/>
              <a:t> her </a:t>
            </a:r>
            <a:r>
              <a:rPr lang="en-US" dirty="0" err="1" smtClean="0"/>
              <a:t>er</a:t>
            </a:r>
            <a:r>
              <a:rPr lang="en-US" dirty="0" smtClean="0"/>
              <a:t> 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logaritmisk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skalert</a:t>
            </a:r>
            <a:r>
              <a:rPr lang="en-US" baseline="0" dirty="0" smtClean="0"/>
              <a:t> diagram over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verden</a:t>
            </a:r>
            <a:r>
              <a:rPr lang="en-US" baseline="0" dirty="0" smtClean="0"/>
              <a:t> I dag. De </a:t>
            </a:r>
            <a:r>
              <a:rPr lang="en-US" baseline="0" dirty="0" err="1" smtClean="0"/>
              <a:t>tre</a:t>
            </a:r>
            <a:r>
              <a:rPr lang="en-US" baseline="0" dirty="0" smtClean="0"/>
              <a:t> store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klart</a:t>
            </a:r>
            <a:r>
              <a:rPr lang="en-US" baseline="0" dirty="0" smtClean="0"/>
              <a:t> Oracle, MySQL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. Med KLAR margin.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taper </a:t>
            </a:r>
            <a:r>
              <a:rPr lang="en-US" baseline="0" dirty="0" err="1" smtClean="0"/>
              <a:t>terreng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NoSQL-</a:t>
            </a:r>
            <a:r>
              <a:rPr lang="en-US" baseline="0" dirty="0" err="1" smtClean="0"/>
              <a:t>variantene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marginalt</a:t>
            </a:r>
            <a:r>
              <a:rPr lang="en-US" baseline="0" dirty="0" smtClean="0"/>
              <a:t>. NoSQL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foreløpig</a:t>
            </a:r>
            <a:r>
              <a:rPr lang="en-US" baseline="0" dirty="0" smtClean="0"/>
              <a:t> et supplement,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stillingsannonser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for de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tradisjonelle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www.couchbase.com</a:t>
            </a:r>
            <a:r>
              <a:rPr lang="en-US" dirty="0" smtClean="0"/>
              <a:t>/press-releases/couchbase-survey-shows-accelerated-adoption-nosql-2012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Hovedårsakene</a:t>
            </a:r>
            <a:r>
              <a:rPr lang="en-US" dirty="0" smtClean="0"/>
              <a:t> </a:t>
            </a:r>
            <a:r>
              <a:rPr lang="en-US" dirty="0" err="1"/>
              <a:t>til</a:t>
            </a:r>
            <a:r>
              <a:rPr lang="en-US" dirty="0"/>
              <a:t> at man</a:t>
            </a:r>
            <a:r>
              <a:rPr lang="en-US" baseline="0" dirty="0"/>
              <a:t> </a:t>
            </a:r>
            <a:r>
              <a:rPr lang="en-US" baseline="0" dirty="0" err="1"/>
              <a:t>går</a:t>
            </a:r>
            <a:r>
              <a:rPr lang="en-US" baseline="0" dirty="0"/>
              <a:t> mot </a:t>
            </a:r>
            <a:r>
              <a:rPr lang="en-US" baseline="0" dirty="0" err="1"/>
              <a:t>nosql-databaser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 smtClean="0"/>
              <a:t>skjema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Utviklingsmetodikk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krever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raskere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endringstakt</a:t>
            </a:r>
            <a:r>
              <a:rPr lang="en-US" baseline="0" dirty="0" smtClean="0"/>
              <a:t>)</a:t>
            </a:r>
            <a:endParaRPr lang="en-US" baseline="0" dirty="0"/>
          </a:p>
          <a:p>
            <a:r>
              <a:rPr lang="en-US" baseline="0" dirty="0" err="1"/>
              <a:t>Ønske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skalere</a:t>
            </a:r>
            <a:endParaRPr lang="en-US" baseline="0" dirty="0"/>
          </a:p>
          <a:p>
            <a:r>
              <a:rPr lang="en-US" baseline="0" dirty="0" err="1"/>
              <a:t>Forbedre</a:t>
            </a:r>
            <a:r>
              <a:rPr lang="en-US" baseline="0" dirty="0"/>
              <a:t> </a:t>
            </a:r>
            <a:r>
              <a:rPr lang="en-US" baseline="0" dirty="0" err="1"/>
              <a:t>ytelse</a:t>
            </a:r>
            <a:endParaRPr lang="en-US" baseline="0" dirty="0"/>
          </a:p>
          <a:p>
            <a:r>
              <a:rPr lang="en-US" baseline="0" dirty="0" err="1" smtClean="0"/>
              <a:t>Kostnader</a:t>
            </a:r>
            <a:endParaRPr lang="en-US" baseline="0" dirty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www.couchbase.com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-resources/what-is-no-</a:t>
            </a:r>
            <a:r>
              <a:rPr lang="en-US" baseline="0" dirty="0" err="1" smtClean="0"/>
              <a:t>sql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Digital Economy </a:t>
            </a:r>
            <a:r>
              <a:rPr lang="en-US" sz="1400" b="1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TrendRequirements</a:t>
            </a:r>
            <a:endParaRPr lang="en-US" sz="1400" b="1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b="1" dirty="0" smtClean="0">
                <a:effectLst/>
              </a:rPr>
              <a:t>#1: More customers are going online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Scaling to support thousands if not millions of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Meeting UX requirements with consistent high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Maintaining availability 24 hours a day, 7 days a week</a:t>
            </a:r>
          </a:p>
          <a:p>
            <a:r>
              <a:rPr lang="en-US" b="1" dirty="0" smtClean="0">
                <a:effectLst/>
              </a:rPr>
              <a:t>#2: The Internet is connecting everything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many different things with different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hardware/software updates, generating different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continuous streams of real-time data</a:t>
            </a:r>
          </a:p>
          <a:p>
            <a:r>
              <a:rPr lang="en-US" b="1" dirty="0" smtClean="0">
                <a:effectLst/>
              </a:rPr>
              <a:t>#3: Big Data is getting bigger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customer generated semi-structured/unstructured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different types of data from different sources,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data generated by thousands/millions of customers/things</a:t>
            </a:r>
          </a:p>
          <a:p>
            <a:r>
              <a:rPr lang="en-US" b="1" dirty="0" smtClean="0">
                <a:effectLst/>
              </a:rPr>
              <a:t>#4: Applications are moving to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Scaling on demand to support more customers, store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Operating applications on a global scale - customers worldwide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Minimizing infrastructure costs, achieving a faster time to market</a:t>
            </a:r>
          </a:p>
          <a:p>
            <a:r>
              <a:rPr lang="en-US" b="1" dirty="0" smtClean="0">
                <a:effectLst/>
              </a:rPr>
              <a:t>#5: The world has gone mobile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Creating “offline first” apps - network connection not required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Synchronizing mobile data with remote databases in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multiple mobile platforms with a single backend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182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cs typeface="Georgia"/>
              </a:rPr>
              <a:t>Digital Economy </a:t>
            </a:r>
            <a:r>
              <a:rPr lang="en-US" b="1" dirty="0" err="1" smtClean="0">
                <a:cs typeface="Georgia"/>
              </a:rPr>
              <a:t>TrendRequirements</a:t>
            </a:r>
            <a:endParaRPr lang="en-US" b="1" dirty="0" smtClean="0">
              <a:cs typeface="Georgia"/>
            </a:endParaRPr>
          </a:p>
          <a:p>
            <a:r>
              <a:rPr lang="en-US" b="1" dirty="0" smtClean="0"/>
              <a:t>#1: More customers are going online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Scaling to support thousands if not millions of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Meeting UX requirements with consistent high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Maintaining availability 24 hours a day, 7 days a week</a:t>
            </a:r>
          </a:p>
          <a:p>
            <a:r>
              <a:rPr lang="en-US" b="1" dirty="0" smtClean="0"/>
              <a:t>#2: The Internet is connecting everything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many different things with different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hardware/software updates, generating different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continuous streams of real-time data</a:t>
            </a:r>
          </a:p>
          <a:p>
            <a:r>
              <a:rPr lang="en-US" b="1" dirty="0" smtClean="0"/>
              <a:t>#3: Big Data is getting bigger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customer generated semi-structured/unstructured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different types of data from different sources,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data generated by thousands/millions of customers/things</a:t>
            </a:r>
          </a:p>
          <a:p>
            <a:r>
              <a:rPr lang="en-US" b="1" dirty="0" smtClean="0"/>
              <a:t>#4: Applications are moving to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Scaling on demand to support more customers, store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Operating applications on a global scale - customers worldwide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Minimizing infrastructure costs, achieving a faster time to market</a:t>
            </a:r>
          </a:p>
          <a:p>
            <a:r>
              <a:rPr lang="en-US" b="1" dirty="0" smtClean="0"/>
              <a:t>#5: The world has gone mobile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Creating “offline first” apps - network connection not required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Synchronizing mobile data with remote databases in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multiple mobile platforms with a single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4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91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Jeg er Scientist i BEKK, dvs at jeg har et spesielt fokus på ny teknolgi og trender.</a:t>
            </a:r>
          </a:p>
          <a:p>
            <a:r>
              <a:rPr lang="en-US"/>
              <a:t>Jeg er ansvarlig for å skape blest om ny teknologi internt og eksternt. Og jeg gjør rådgivning ovenfor kunder i forbindelse med valg</a:t>
            </a:r>
            <a:r>
              <a:rPr lang="en-US" baseline="0"/>
              <a:t> av teknologi</a:t>
            </a:r>
          </a:p>
          <a:p>
            <a:endParaRPr lang="en-US"/>
          </a:p>
          <a:p>
            <a:r>
              <a:rPr lang="en-US"/>
              <a:t>Dere kan nå meg gjennom twitter</a:t>
            </a:r>
            <a:r>
              <a:rPr lang="en-US" baseline="0"/>
              <a:t> og epost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65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skal jeg snakke</a:t>
            </a:r>
            <a:r>
              <a:rPr lang="en-US" baseline="0"/>
              <a:t> litt om transaksjoner.</a:t>
            </a:r>
          </a:p>
          <a:p>
            <a:endParaRPr lang="en-US" baseline="0"/>
          </a:p>
          <a:p>
            <a:r>
              <a:rPr lang="en-US" baseline="0"/>
              <a:t>Transaksjoner er ofte litt annerledes i nosql-databaser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Basicly</a:t>
            </a:r>
            <a:r>
              <a:rPr lang="en-US" dirty="0"/>
              <a:t> available,</a:t>
            </a:r>
            <a:r>
              <a:rPr lang="en-US" baseline="0" dirty="0"/>
              <a:t> Soft state, eventually consistent</a:t>
            </a:r>
          </a:p>
          <a:p>
            <a:endParaRPr lang="en-US" baseline="0" dirty="0"/>
          </a:p>
          <a:p>
            <a:r>
              <a:rPr lang="en-US" baseline="0" dirty="0" err="1"/>
              <a:t>Problemet</a:t>
            </a:r>
            <a:r>
              <a:rPr lang="en-US" baseline="0" dirty="0"/>
              <a:t> </a:t>
            </a:r>
            <a:r>
              <a:rPr lang="en-US" baseline="0" dirty="0" err="1"/>
              <a:t>oppstår</a:t>
            </a:r>
            <a:r>
              <a:rPr lang="en-US" baseline="0" dirty="0"/>
              <a:t> </a:t>
            </a:r>
            <a:r>
              <a:rPr lang="en-US" baseline="0" dirty="0" err="1"/>
              <a:t>egentlig</a:t>
            </a:r>
            <a:r>
              <a:rPr lang="en-US" baseline="0" dirty="0"/>
              <a:t> kun </a:t>
            </a:r>
            <a:r>
              <a:rPr lang="en-US" baseline="0" dirty="0" err="1"/>
              <a:t>når</a:t>
            </a:r>
            <a:r>
              <a:rPr lang="en-US" baseline="0" dirty="0"/>
              <a:t> du </a:t>
            </a:r>
            <a:r>
              <a:rPr lang="en-US" baseline="0" dirty="0" err="1"/>
              <a:t>oppdaterer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dokumenter</a:t>
            </a:r>
            <a:r>
              <a:rPr lang="en-US" baseline="0" dirty="0"/>
              <a:t> </a:t>
            </a:r>
            <a:r>
              <a:rPr lang="en-US" baseline="0" dirty="0" err="1"/>
              <a:t>samtidig</a:t>
            </a:r>
            <a:r>
              <a:rPr lang="en-US" baseline="0" dirty="0"/>
              <a:t>. 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acid </a:t>
            </a:r>
            <a:r>
              <a:rPr lang="en-US" baseline="0" dirty="0" err="1"/>
              <a:t>innenfor</a:t>
            </a:r>
            <a:r>
              <a:rPr lang="en-US" baseline="0" dirty="0"/>
              <a:t> </a:t>
            </a:r>
            <a:r>
              <a:rPr lang="en-US" baseline="0" dirty="0" err="1"/>
              <a:t>aggregatet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Atomic, Consistent, Isolated, Durable</a:t>
            </a:r>
          </a:p>
          <a:p>
            <a:r>
              <a:rPr lang="en-US" baseline="0" dirty="0" err="1"/>
              <a:t>Grafdatabaser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spredd</a:t>
            </a:r>
            <a:r>
              <a:rPr lang="en-US" baseline="0" dirty="0"/>
              <a:t> </a:t>
            </a:r>
            <a:r>
              <a:rPr lang="en-US" baseline="0" dirty="0" err="1"/>
              <a:t>aggregatene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noder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relasjoner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de </a:t>
            </a:r>
            <a:r>
              <a:rPr lang="en-US" baseline="0" dirty="0" err="1"/>
              <a:t>må</a:t>
            </a:r>
            <a:r>
              <a:rPr lang="en-US" baseline="0" dirty="0"/>
              <a:t> </a:t>
            </a:r>
            <a:r>
              <a:rPr lang="en-US" baseline="0" dirty="0" err="1"/>
              <a:t>være</a:t>
            </a:r>
            <a:r>
              <a:rPr lang="en-US" baseline="0" dirty="0"/>
              <a:t> acid. En update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ett</a:t>
            </a:r>
            <a:r>
              <a:rPr lang="en-US" baseline="0" dirty="0"/>
              <a:t> </a:t>
            </a:r>
            <a:r>
              <a:rPr lang="en-US" baseline="0" dirty="0" err="1"/>
              <a:t>aggregat</a:t>
            </a:r>
            <a:r>
              <a:rPr lang="en-US" baseline="0" dirty="0"/>
              <a:t> </a:t>
            </a:r>
            <a:r>
              <a:rPr lang="en-US" baseline="0" dirty="0" err="1"/>
              <a:t>vil</a:t>
            </a:r>
            <a:r>
              <a:rPr lang="en-US" baseline="0" dirty="0"/>
              <a:t> </a:t>
            </a:r>
            <a:r>
              <a:rPr lang="en-US" baseline="0" dirty="0" err="1"/>
              <a:t>touche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entiteter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0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 ofte noe</a:t>
            </a:r>
            <a:r>
              <a:rPr lang="en-US" baseline="0"/>
              <a:t> man kan stille på i de ulike databasene.</a:t>
            </a:r>
          </a:p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67724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heter</a:t>
            </a:r>
            <a:r>
              <a:rPr lang="en-US" baseline="0" dirty="0"/>
              <a:t> CAP, men </a:t>
            </a:r>
            <a:r>
              <a:rPr lang="en-US" baseline="0" dirty="0" err="1"/>
              <a:t>egentlig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velge</a:t>
            </a:r>
            <a:r>
              <a:rPr lang="en-US" baseline="0" dirty="0"/>
              <a:t> </a:t>
            </a:r>
            <a:r>
              <a:rPr lang="en-US" baseline="0" dirty="0" err="1"/>
              <a:t>bort</a:t>
            </a:r>
            <a:r>
              <a:rPr lang="en-US" baseline="0" dirty="0"/>
              <a:t>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å</a:t>
            </a:r>
            <a:r>
              <a:rPr lang="en-US" baseline="0" dirty="0"/>
              <a:t> dele </a:t>
            </a:r>
            <a:r>
              <a:rPr lang="en-US" baseline="0" dirty="0" err="1"/>
              <a:t>dataene</a:t>
            </a:r>
            <a:r>
              <a:rPr lang="en-US" baseline="0" dirty="0"/>
              <a:t> dine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datasentre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et single point of failure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Amazon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tilgjengelighet</a:t>
            </a:r>
            <a:r>
              <a:rPr lang="en-US" dirty="0"/>
              <a:t> </a:t>
            </a:r>
            <a:r>
              <a:rPr lang="en-US" dirty="0" err="1"/>
              <a:t>slik</a:t>
            </a:r>
            <a:r>
              <a:rPr lang="en-US" dirty="0"/>
              <a:t> at de </a:t>
            </a:r>
            <a:r>
              <a:rPr lang="en-US" dirty="0" err="1"/>
              <a:t>hele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ta </a:t>
            </a:r>
            <a:r>
              <a:rPr lang="en-US" dirty="0" err="1"/>
              <a:t>bestillinger</a:t>
            </a:r>
            <a:r>
              <a:rPr lang="en-US" dirty="0"/>
              <a:t>, </a:t>
            </a:r>
            <a:r>
              <a:rPr lang="en-US" dirty="0" err="1"/>
              <a:t>mens</a:t>
            </a:r>
            <a:r>
              <a:rPr lang="en-US" dirty="0"/>
              <a:t> </a:t>
            </a:r>
            <a:r>
              <a:rPr lang="en-US" dirty="0" err="1"/>
              <a:t>f.eks</a:t>
            </a:r>
            <a:r>
              <a:rPr lang="en-US" dirty="0"/>
              <a:t>. en</a:t>
            </a:r>
            <a:r>
              <a:rPr lang="en-US" baseline="0" dirty="0"/>
              <a:t> bank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avhengig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koll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sine </a:t>
            </a:r>
            <a:r>
              <a:rPr lang="en-US" baseline="0" dirty="0" err="1"/>
              <a:t>transaksjoner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75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 smtClean="0"/>
              <a:t>Gammelt</a:t>
            </a:r>
            <a:r>
              <a:rPr lang="en-US" sz="1400" dirty="0" smtClean="0"/>
              <a:t> </a:t>
            </a:r>
            <a:r>
              <a:rPr lang="en-US" sz="1400" dirty="0" err="1" smtClean="0"/>
              <a:t>bilde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første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implementasjon</a:t>
            </a:r>
            <a:r>
              <a:rPr lang="en-US" sz="1400" dirty="0" smtClean="0"/>
              <a:t> (</a:t>
            </a:r>
            <a:r>
              <a:rPr lang="en-US" sz="1400" dirty="0" err="1" smtClean="0"/>
              <a:t>mellomkrigstiden</a:t>
            </a:r>
            <a:r>
              <a:rPr lang="en-US" sz="1400" dirty="0" smtClean="0"/>
              <a:t>). (1937) </a:t>
            </a:r>
            <a:r>
              <a:rPr lang="en-US" sz="1400" dirty="0" err="1" smtClean="0"/>
              <a:t>Datidens</a:t>
            </a:r>
            <a:r>
              <a:rPr lang="en-US" sz="1400" dirty="0" smtClean="0"/>
              <a:t> </a:t>
            </a:r>
            <a:r>
              <a:rPr lang="en-US" sz="1400" dirty="0" err="1" smtClean="0"/>
              <a:t>raskeste</a:t>
            </a:r>
            <a:r>
              <a:rPr lang="en-US" sz="1400" dirty="0" smtClean="0"/>
              <a:t> </a:t>
            </a:r>
            <a:r>
              <a:rPr lang="en-US" sz="1400" dirty="0" err="1" smtClean="0"/>
              <a:t>arkiveringssystem</a:t>
            </a:r>
            <a:r>
              <a:rPr lang="en-US" sz="1400" dirty="0" smtClean="0"/>
              <a:t>. Holder </a:t>
            </a:r>
            <a:r>
              <a:rPr lang="en-US" sz="1400" dirty="0" err="1" smtClean="0"/>
              <a:t>Tjekkias</a:t>
            </a:r>
            <a:r>
              <a:rPr lang="en-US" sz="1400" dirty="0" smtClean="0"/>
              <a:t> </a:t>
            </a:r>
            <a:r>
              <a:rPr lang="en-US" sz="1400" dirty="0" err="1" smtClean="0"/>
              <a:t>pensjonsforsikring</a:t>
            </a:r>
            <a:r>
              <a:rPr lang="en-US" sz="1400" dirty="0" smtClean="0"/>
              <a:t> for </a:t>
            </a:r>
            <a:r>
              <a:rPr lang="en-US" sz="1400" dirty="0" err="1" smtClean="0"/>
              <a:t>samtlige</a:t>
            </a:r>
            <a:r>
              <a:rPr lang="en-US" sz="1400" dirty="0" smtClean="0"/>
              <a:t> </a:t>
            </a:r>
            <a:r>
              <a:rPr lang="en-US" sz="1400" dirty="0" err="1" smtClean="0"/>
              <a:t>innbygere</a:t>
            </a:r>
            <a:r>
              <a:rPr lang="en-US" sz="1400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IMS (Information Management System)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kommer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opprinnelig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fra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Apollo-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programmet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(1960-tallet)</a:t>
            </a: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aller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første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databasene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 full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utvikling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fremdeles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brukes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store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deler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finansindustien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verden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Windows Registry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regedit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)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JSON / XML (html)</a:t>
            </a:r>
          </a:p>
          <a:p>
            <a:endParaRPr lang="en-US" dirty="0" smtClean="0"/>
          </a:p>
          <a:p>
            <a:r>
              <a:rPr lang="en-US" dirty="0" err="1" smtClean="0"/>
              <a:t>Mer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Hierarchical_database_model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97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Nettverksmodell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aka.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graf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utviklet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samtidig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(60-tallet)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regnet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som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bedre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den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hierakiske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raskere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dog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komplisert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manuell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)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siden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IBM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beholdt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hierakisk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IMS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relasjonsmodellen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fikk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traction med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deklarative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språke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SQL tape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nettverksmodellen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“Until the early 1980s the performance benefits of the low-level navigational interfaces offered by hierarchical and network databases were persuasive for many large-scale applications, but as hardware became faster, the extra productivity and flexibility of the relational model led to the gradual obsolescence of the network model in corporate enterprise usage.”</a:t>
            </a:r>
          </a:p>
          <a:p>
            <a:endParaRPr lang="en-US" dirty="0" smtClean="0"/>
          </a:p>
          <a:p>
            <a:r>
              <a:rPr lang="en-US" dirty="0" err="1" smtClean="0"/>
              <a:t>Mer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Network_model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264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SQL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vant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kampen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Fra 1980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frem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til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begynnelsen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2000-tallet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knapt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andre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måter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behandle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data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databaser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på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Bortsett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fra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IMS) DB2, Oracle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etterhvert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SQL-server, MySQL, PostgreSQL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har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dominert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Relasjonsmodellen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flott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beskrevet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men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krevende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skrive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spørringer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mot. Query planning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ekstremt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tidkrevene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årsakene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at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Hierarisk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fungerte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bra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starten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Med SQL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query planning _gratis_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man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kunne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lage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kompliserte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spørringer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lettere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baseline="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3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Tiden</a:t>
            </a:r>
            <a:r>
              <a:rPr lang="en-US" dirty="0" smtClean="0"/>
              <a:t> </a:t>
            </a:r>
            <a:r>
              <a:rPr lang="en-US" dirty="0" err="1" smtClean="0"/>
              <a:t>går</a:t>
            </a:r>
            <a:r>
              <a:rPr lang="en-US" dirty="0" smtClean="0"/>
              <a:t> SQL </a:t>
            </a:r>
            <a:r>
              <a:rPr lang="en-US" dirty="0" err="1" smtClean="0"/>
              <a:t>består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ca 1980 </a:t>
            </a:r>
            <a:r>
              <a:rPr lang="en-US" baseline="0" dirty="0" err="1" smtClean="0"/>
              <a:t>frem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årtusen-skiftet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skjedde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egentlig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dramatiske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mtp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Relasjonsdatabaser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SQL. Ting </a:t>
            </a:r>
            <a:r>
              <a:rPr lang="en-US" baseline="0" dirty="0" err="1" smtClean="0"/>
              <a:t>modnes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toppen</a:t>
            </a:r>
            <a:r>
              <a:rPr lang="en-US" baseline="0" dirty="0" smtClean="0"/>
              <a:t>. Men I </a:t>
            </a:r>
            <a:r>
              <a:rPr lang="en-US" baseline="0" dirty="0" err="1" smtClean="0"/>
              <a:t>bunn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perioden</a:t>
            </a:r>
            <a:r>
              <a:rPr lang="en-US" baseline="0" dirty="0" smtClean="0"/>
              <a:t>. Man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hammer,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utrolig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68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Internett</a:t>
            </a:r>
            <a:r>
              <a:rPr lang="en-US" dirty="0" smtClean="0"/>
              <a:t> </a:t>
            </a:r>
            <a:r>
              <a:rPr lang="en-US" dirty="0" err="1" smtClean="0"/>
              <a:t>kom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noen</a:t>
            </a:r>
            <a:r>
              <a:rPr lang="en-US" dirty="0" smtClean="0"/>
              <a:t> </a:t>
            </a:r>
            <a:r>
              <a:rPr lang="en-US" dirty="0" err="1" smtClean="0"/>
              <a:t>framsynte</a:t>
            </a:r>
            <a:r>
              <a:rPr lang="en-US" dirty="0" smtClean="0"/>
              <a:t> folk </a:t>
            </a:r>
            <a:r>
              <a:rPr lang="en-US" dirty="0" err="1" smtClean="0"/>
              <a:t>så</a:t>
            </a:r>
            <a:r>
              <a:rPr lang="en-US" dirty="0" smtClean="0"/>
              <a:t> at </a:t>
            </a:r>
            <a:r>
              <a:rPr lang="en-US" dirty="0" err="1" smtClean="0"/>
              <a:t>relasjonsdatabasens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begresninger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åpenbare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klarte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strømmet</a:t>
            </a:r>
            <a:r>
              <a:rPr lang="en-US" baseline="0" dirty="0" smtClean="0"/>
              <a:t> inn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datasenterne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forkjell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håndtere</a:t>
            </a:r>
            <a:r>
              <a:rPr lang="en-US" baseline="0" dirty="0" smtClean="0"/>
              <a:t> last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ansatte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1 million </a:t>
            </a:r>
            <a:r>
              <a:rPr lang="en-US" baseline="0" dirty="0" err="1" smtClean="0"/>
              <a:t>internettbrukere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Noe </a:t>
            </a:r>
            <a:r>
              <a:rPr lang="en-US" dirty="0"/>
              <a:t>av</a:t>
            </a:r>
            <a:r>
              <a:rPr lang="en-US" baseline="0" dirty="0"/>
              <a:t> årsaken til at nosql-bevegelsen kom var at man så at relasjons-databaser ikke tilfredstilte de behov man hadde til en database.</a:t>
            </a:r>
          </a:p>
          <a:p>
            <a:r>
              <a:rPr lang="en-US" baseline="0" dirty="0"/>
              <a:t>Det fikset det meste, men ikke alt, og ikke alltid godt.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02.05.2016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946548"/>
            <a:ext cx="8487218" cy="4049315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40339870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6" r:id="rId4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ed.com/jobtrends/q-oracle-database-q-mysql-q-sql-server-q-ibm-db2.html?relative=1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entbrite.com/e/nosql-meetup-tickets-341739151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ed.com/jobtrends/q-MongoDB-q-Cassandra-q-Redis-q-NoSQL.html?relative=1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b-engines.com/en/ranking_trend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chbase.com/press-releases/couchbase-survey-shows-accelerated-adoption-nosql-2012" TargetMode="External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 dirty="0"/>
              <a:t>Nosql &amp;</a:t>
            </a:r>
            <a:br>
              <a:rPr lang="en-US" dirty="0"/>
            </a:br>
            <a:r>
              <a:rPr lang="en-US" dirty="0"/>
              <a:t>polyglot persistence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Universitetet i Oslo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Ole-Martin Mørk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25/03/15</a:t>
            </a:r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7" y="314181"/>
            <a:ext cx="5524181" cy="307777"/>
          </a:xfrm>
        </p:spPr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benytte</a:t>
            </a:r>
            <a:r>
              <a:rPr lang="en-US" dirty="0"/>
              <a:t> key-value Stores?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77"/>
            <a:ext cx="9161650" cy="544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60" y="1493520"/>
            <a:ext cx="4015718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When all you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have is a hammer..</a:t>
            </a:r>
          </a:p>
        </p:txBody>
      </p:sp>
    </p:spTree>
    <p:extLst>
      <p:ext uri="{BB962C8B-B14F-4D97-AF65-F5344CB8AC3E}">
        <p14:creationId xmlns:p14="http://schemas.microsoft.com/office/powerpoint/2010/main" val="2429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38" y="61988"/>
            <a:ext cx="5019524" cy="5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053910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Lookup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33525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Report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8060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Store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55876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Relation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38348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Search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33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53" y="0"/>
            <a:ext cx="6465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0"/>
            <a:ext cx="7978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843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4232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0"/>
            <a:ext cx="8098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48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37" y="0"/>
            <a:ext cx="7180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4460195" cy="261610"/>
          </a:xfrm>
        </p:spPr>
        <p:txBody>
          <a:bodyPr/>
          <a:lstStyle/>
          <a:p>
            <a:r>
              <a:rPr lang="en-US" dirty="0" err="1" smtClean="0"/>
              <a:t>Drivere</a:t>
            </a:r>
            <a:r>
              <a:rPr lang="en-US" dirty="0" smtClean="0"/>
              <a:t> I den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økonomien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445" y="951686"/>
            <a:ext cx="8354007" cy="3956863"/>
          </a:xfrm>
        </p:spPr>
        <p:txBody>
          <a:bodyPr/>
          <a:lstStyle/>
          <a:p>
            <a:r>
              <a:rPr lang="en-US" b="1" dirty="0"/>
              <a:t>Digital Economy </a:t>
            </a:r>
            <a:r>
              <a:rPr lang="en-US" b="1" dirty="0" err="1"/>
              <a:t>TrendRequirements</a:t>
            </a:r>
            <a:endParaRPr lang="en-US" b="1" dirty="0"/>
          </a:p>
          <a:p>
            <a:r>
              <a:rPr lang="en-US" b="1" dirty="0"/>
              <a:t>#1: More customers are going online</a:t>
            </a:r>
          </a:p>
          <a:p>
            <a:r>
              <a:rPr lang="en-US" b="1" dirty="0"/>
              <a:t>#2: The Internet is connecting everything</a:t>
            </a:r>
          </a:p>
          <a:p>
            <a:r>
              <a:rPr lang="en-US" b="1" dirty="0"/>
              <a:t>#3: Big Data is getting bigger</a:t>
            </a:r>
          </a:p>
          <a:p>
            <a:r>
              <a:rPr lang="en-US" b="1" dirty="0"/>
              <a:t>#4: Applications are moving to the cloud</a:t>
            </a:r>
          </a:p>
          <a:p>
            <a:r>
              <a:rPr lang="en-US" b="1" dirty="0"/>
              <a:t>#5: The world has gone mobile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1000" dirty="0" smtClean="0"/>
              <a:t>(</a:t>
            </a:r>
            <a:r>
              <a:rPr lang="en-US" sz="1000" dirty="0" err="1" smtClean="0"/>
              <a:t>Punkter</a:t>
            </a:r>
            <a:r>
              <a:rPr lang="en-US" sz="1000" dirty="0" smtClean="0"/>
              <a:t> </a:t>
            </a:r>
            <a:r>
              <a:rPr lang="en-US" sz="1000" dirty="0" err="1" smtClean="0"/>
              <a:t>fra</a:t>
            </a:r>
            <a:r>
              <a:rPr lang="en-US" sz="1000" dirty="0"/>
              <a:t> </a:t>
            </a:r>
            <a:r>
              <a:rPr lang="en-US" sz="1000" dirty="0" err="1"/>
              <a:t>CouchBase</a:t>
            </a:r>
            <a:r>
              <a:rPr lang="en-US" sz="1000" dirty="0"/>
              <a:t> http://</a:t>
            </a:r>
            <a:r>
              <a:rPr lang="en-US" sz="1000" dirty="0" err="1"/>
              <a:t>www.couchbase.com</a:t>
            </a:r>
            <a:r>
              <a:rPr lang="en-US" sz="1000" dirty="0"/>
              <a:t>/</a:t>
            </a:r>
            <a:r>
              <a:rPr lang="en-US" sz="1000" dirty="0" err="1"/>
              <a:t>nosql</a:t>
            </a:r>
            <a:r>
              <a:rPr lang="en-US" sz="1000" dirty="0"/>
              <a:t>-resources/what-is-no-</a:t>
            </a:r>
            <a:r>
              <a:rPr lang="en-US" sz="1000" dirty="0" err="1"/>
              <a:t>sql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468455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err="1" smtClean="0"/>
              <a:t>Eivind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Bergstøl</a:t>
            </a:r>
            <a:endParaRPr lang="en-US" sz="2000" b="1" dirty="0"/>
          </a:p>
          <a:p>
            <a:r>
              <a:rPr lang="en-US" sz="2000" dirty="0" err="1" smtClean="0"/>
              <a:t>Fagleder</a:t>
            </a:r>
            <a:r>
              <a:rPr lang="en-US" sz="2000" dirty="0" smtClean="0"/>
              <a:t> NoSQL</a:t>
            </a:r>
            <a:endParaRPr lang="en-US" sz="2000" dirty="0"/>
          </a:p>
          <a:p>
            <a:r>
              <a:rPr lang="en-US" sz="2000" dirty="0"/>
              <a:t>BEKK</a:t>
            </a:r>
          </a:p>
          <a:p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sz="1800" dirty="0"/>
              <a:t>+47 </a:t>
            </a:r>
            <a:r>
              <a:rPr lang="en-US" sz="1800" dirty="0" smtClean="0"/>
              <a:t>90983317</a:t>
            </a:r>
            <a:endParaRPr lang="en-US" sz="1800" dirty="0"/>
          </a:p>
          <a:p>
            <a:pPr algn="r"/>
            <a:r>
              <a:rPr lang="en-US" sz="1800" dirty="0" err="1" smtClean="0"/>
              <a:t>twitter.com</a:t>
            </a:r>
            <a:r>
              <a:rPr lang="en-US" sz="1800" dirty="0" smtClean="0"/>
              <a:t>/</a:t>
            </a:r>
            <a:r>
              <a:rPr lang="en-US" sz="1800" dirty="0" err="1" smtClean="0"/>
              <a:t>eivinhb</a:t>
            </a:r>
            <a:endParaRPr lang="en-US" sz="1800" dirty="0"/>
          </a:p>
          <a:p>
            <a:pPr algn="r"/>
            <a:r>
              <a:rPr lang="en-US" sz="1800" dirty="0" err="1"/>
              <a:t>e</a:t>
            </a:r>
            <a:r>
              <a:rPr lang="en-US" sz="1800" dirty="0" err="1" smtClean="0"/>
              <a:t>ivind.bergstol@bekk.no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970137" cy="261610"/>
          </a:xfrm>
        </p:spPr>
        <p:txBody>
          <a:bodyPr/>
          <a:lstStyle/>
          <a:p>
            <a:r>
              <a:rPr lang="en-US" dirty="0" err="1" smtClean="0"/>
              <a:t>Hvem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93" y="999880"/>
            <a:ext cx="2808897" cy="282872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09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846055" cy="264027"/>
          </a:xfrm>
        </p:spPr>
        <p:txBody>
          <a:bodyPr/>
          <a:lstStyle/>
          <a:p>
            <a:r>
              <a:rPr lang="en-US" dirty="0" err="1"/>
              <a:t>nosql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2500" y="723900"/>
            <a:ext cx="4140200" cy="4089400"/>
            <a:chOff x="2336800" y="698500"/>
            <a:chExt cx="4140200" cy="4089400"/>
          </a:xfrm>
        </p:grpSpPr>
        <p:sp>
          <p:nvSpPr>
            <p:cNvPr id="5" name="Rounded Rectangle 4"/>
            <p:cNvSpPr/>
            <p:nvPr/>
          </p:nvSpPr>
          <p:spPr>
            <a:xfrm>
              <a:off x="23368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Skalerbare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212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Åpen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kildekode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212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Dynamisk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skjema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368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Ikke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relasjonelle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846055" cy="264027"/>
          </a:xfrm>
        </p:spPr>
        <p:txBody>
          <a:bodyPr/>
          <a:lstStyle/>
          <a:p>
            <a:r>
              <a:rPr lang="en-US" dirty="0" err="1"/>
              <a:t>nosql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2500" y="723900"/>
            <a:ext cx="4140200" cy="4089400"/>
            <a:chOff x="2336800" y="698500"/>
            <a:chExt cx="4140200" cy="4089400"/>
          </a:xfrm>
        </p:grpSpPr>
        <p:sp>
          <p:nvSpPr>
            <p:cNvPr id="5" name="Rounded Rectangle 4"/>
            <p:cNvSpPr/>
            <p:nvPr/>
          </p:nvSpPr>
          <p:spPr>
            <a:xfrm>
              <a:off x="23368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Document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212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Graph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212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Wide Column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368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Key/Value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0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954" y="984136"/>
            <a:ext cx="7992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Transaksjoner</a:t>
            </a:r>
          </a:p>
        </p:txBody>
      </p:sp>
    </p:spTree>
    <p:extLst>
      <p:ext uri="{BB962C8B-B14F-4D97-AF65-F5344CB8AC3E}">
        <p14:creationId xmlns:p14="http://schemas.microsoft.com/office/powerpoint/2010/main" val="4241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9555" y="615681"/>
            <a:ext cx="135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924" y="615681"/>
            <a:ext cx="132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ACID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555" y="1554585"/>
            <a:ext cx="2943684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Key/Value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/>
              <a:t>Document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Wide Column stores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5924" y="1554585"/>
            <a:ext cx="245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5194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718" y="599928"/>
            <a:ext cx="7220372" cy="394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C</a:t>
            </a:r>
            <a:r>
              <a:rPr lang="en-US" sz="9600" dirty="0" smtClean="0"/>
              <a:t>onsistency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A</a:t>
            </a:r>
            <a:r>
              <a:rPr lang="en-US" sz="9600" dirty="0" smtClean="0"/>
              <a:t>vailability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P</a:t>
            </a:r>
            <a:r>
              <a:rPr lang="en-US" sz="9600" dirty="0" smtClean="0"/>
              <a:t>artition</a:t>
            </a:r>
          </a:p>
        </p:txBody>
      </p:sp>
    </p:spTree>
    <p:extLst>
      <p:ext uri="{BB962C8B-B14F-4D97-AF65-F5344CB8AC3E}">
        <p14:creationId xmlns:p14="http://schemas.microsoft.com/office/powerpoint/2010/main" val="26082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9388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1</a:t>
            </a:r>
          </a:p>
        </p:txBody>
      </p:sp>
      <p:sp>
        <p:nvSpPr>
          <p:cNvPr id="12" name="Can 11"/>
          <p:cNvSpPr/>
          <p:nvPr/>
        </p:nvSpPr>
        <p:spPr>
          <a:xfrm>
            <a:off x="758817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an 12"/>
          <p:cNvSpPr/>
          <p:nvPr/>
        </p:nvSpPr>
        <p:spPr>
          <a:xfrm>
            <a:off x="1808369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an 13"/>
          <p:cNvSpPr/>
          <p:nvPr/>
        </p:nvSpPr>
        <p:spPr>
          <a:xfrm>
            <a:off x="2857921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291295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2</a:t>
            </a:r>
          </a:p>
        </p:txBody>
      </p:sp>
      <p:sp>
        <p:nvSpPr>
          <p:cNvPr id="8" name="Can 7"/>
          <p:cNvSpPr/>
          <p:nvPr/>
        </p:nvSpPr>
        <p:spPr>
          <a:xfrm>
            <a:off x="5380724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Can 8"/>
          <p:cNvSpPr/>
          <p:nvPr/>
        </p:nvSpPr>
        <p:spPr>
          <a:xfrm>
            <a:off x="6430276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an 9"/>
          <p:cNvSpPr/>
          <p:nvPr/>
        </p:nvSpPr>
        <p:spPr>
          <a:xfrm>
            <a:off x="7479828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Arrow Connector 4"/>
          <p:cNvCxnSpPr>
            <a:stCxn id="11" idx="3"/>
            <a:endCxn id="7" idx="1"/>
          </p:cNvCxnSpPr>
          <p:nvPr/>
        </p:nvCxnSpPr>
        <p:spPr>
          <a:xfrm>
            <a:off x="3852706" y="1986347"/>
            <a:ext cx="1438589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ightning Bolt 14"/>
          <p:cNvSpPr/>
          <p:nvPr/>
        </p:nvSpPr>
        <p:spPr>
          <a:xfrm>
            <a:off x="4117423" y="538721"/>
            <a:ext cx="654288" cy="1771188"/>
          </a:xfrm>
          <a:prstGeom prst="lightningBol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69293589"/>
              </p:ext>
            </p:extLst>
          </p:nvPr>
        </p:nvGraphicFramePr>
        <p:xfrm>
          <a:off x="1524000" y="1027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85302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7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7460" y="6621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Takk</a:t>
            </a:r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 for </a:t>
            </a:r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oss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US" dirty="0" smtClean="0"/>
              <a:t>Dag 1</a:t>
            </a:r>
          </a:p>
          <a:p>
            <a:pPr algn="r"/>
            <a:r>
              <a:rPr lang="en-US" dirty="0" smtClean="0"/>
              <a:t>Relational databases</a:t>
            </a:r>
            <a:br>
              <a:rPr lang="en-US" dirty="0" smtClean="0"/>
            </a:br>
            <a:r>
              <a:rPr lang="en-US" dirty="0" smtClean="0"/>
              <a:t>KEY/VALUE stores</a:t>
            </a:r>
            <a:br>
              <a:rPr lang="en-US" dirty="0" smtClean="0"/>
            </a:br>
            <a:r>
              <a:rPr lang="en-US" dirty="0" smtClean="0"/>
              <a:t>Column </a:t>
            </a:r>
            <a:r>
              <a:rPr lang="en-US" dirty="0"/>
              <a:t>oriented </a:t>
            </a:r>
            <a:r>
              <a:rPr lang="en-US" dirty="0" smtClean="0"/>
              <a:t>databases</a:t>
            </a:r>
            <a:endParaRPr lang="en-US" dirty="0" smtClean="0"/>
          </a:p>
          <a:p>
            <a:pPr algn="r"/>
            <a:r>
              <a:rPr lang="en-US" dirty="0" smtClean="0"/>
              <a:t>Dag 2</a:t>
            </a:r>
          </a:p>
          <a:p>
            <a:pPr algn="r"/>
            <a:r>
              <a:rPr lang="en-US" dirty="0" smtClean="0"/>
              <a:t>Document stores</a:t>
            </a:r>
            <a:br>
              <a:rPr lang="en-US" dirty="0" smtClean="0"/>
            </a:br>
            <a:r>
              <a:rPr lang="en-US" dirty="0" smtClean="0"/>
              <a:t>Graph databases</a:t>
            </a:r>
            <a:br>
              <a:rPr lang="en-US" dirty="0" smtClean="0"/>
            </a:br>
            <a:r>
              <a:rPr lang="en-US" dirty="0" smtClean="0"/>
              <a:t>(Polyglot persistence)</a:t>
            </a:r>
            <a:endParaRPr lang="en-US" dirty="0"/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2"/>
            <a:ext cx="934871" cy="261610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17" y="763538"/>
            <a:ext cx="6214898" cy="41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9397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6768" y="4550004"/>
            <a:ext cx="8288919" cy="447445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blog.modernmechanix.com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/mags/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MechanicsAndHandicraft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/10-1937/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vertical_leter_file_fx.jpg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4000074"/>
            <a:ext cx="5848509" cy="396079"/>
          </a:xfrm>
        </p:spPr>
        <p:txBody>
          <a:bodyPr/>
          <a:lstStyle/>
          <a:p>
            <a:r>
              <a:rPr lang="en-US" dirty="0" smtClean="0"/>
              <a:t>NoSQL - </a:t>
            </a:r>
            <a:r>
              <a:rPr lang="en-US" dirty="0"/>
              <a:t>Central Social Institution of Prague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71" y="173244"/>
            <a:ext cx="4352103" cy="3672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774" y="633046"/>
            <a:ext cx="38589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Parallellprosessert</a:t>
            </a:r>
            <a:r>
              <a:rPr lang="en-US" sz="2000" dirty="0" smtClean="0"/>
              <a:t> </a:t>
            </a:r>
            <a:r>
              <a:rPr lang="en-US" sz="2000" dirty="0"/>
              <a:t>med </a:t>
            </a:r>
            <a:r>
              <a:rPr lang="en-US" sz="2000" dirty="0" err="1" smtClean="0"/>
              <a:t>opptil</a:t>
            </a:r>
            <a:r>
              <a:rPr lang="en-US" sz="2000" dirty="0"/>
              <a:t> </a:t>
            </a:r>
            <a:r>
              <a:rPr lang="en-US" sz="2000" dirty="0" smtClean="0"/>
              <a:t>20 </a:t>
            </a:r>
            <a:r>
              <a:rPr lang="en-US" sz="2000" dirty="0" err="1"/>
              <a:t>samtidige</a:t>
            </a:r>
            <a:r>
              <a:rPr lang="en-US" sz="2000" dirty="0"/>
              <a:t> </a:t>
            </a:r>
            <a:r>
              <a:rPr lang="en-US" sz="2000" dirty="0" err="1"/>
              <a:t>søk</a:t>
            </a:r>
            <a:r>
              <a:rPr lang="en-US" sz="20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Documentstore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Schema-less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Sharded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Organisert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et </a:t>
            </a:r>
            <a:r>
              <a:rPr lang="en-US" dirty="0" err="1" smtClean="0"/>
              <a:t>tre</a:t>
            </a:r>
            <a:r>
              <a:rPr lang="en-US" dirty="0" smtClean="0"/>
              <a:t>. </a:t>
            </a:r>
            <a:r>
              <a:rPr lang="en-US" dirty="0" err="1" smtClean="0"/>
              <a:t>Entiteter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kun 1 </a:t>
            </a:r>
            <a:r>
              <a:rPr lang="en-US" dirty="0" err="1" smtClean="0"/>
              <a:t>forelder</a:t>
            </a:r>
            <a:r>
              <a:rPr lang="en-US" dirty="0" smtClean="0"/>
              <a:t>, men 0 -&gt;* barn</a:t>
            </a:r>
          </a:p>
          <a:p>
            <a:r>
              <a:rPr lang="en-US" dirty="0" err="1" smtClean="0"/>
              <a:t>Eniteter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typer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Krever</a:t>
            </a:r>
            <a:r>
              <a:rPr lang="en-US" dirty="0" smtClean="0"/>
              <a:t> full </a:t>
            </a:r>
            <a:r>
              <a:rPr lang="en-US" dirty="0" err="1" smtClean="0"/>
              <a:t>traversering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finne</a:t>
            </a:r>
            <a:r>
              <a:rPr lang="en-US" dirty="0" smtClean="0"/>
              <a:t> </a:t>
            </a:r>
            <a:r>
              <a:rPr lang="en-US" dirty="0" err="1" smtClean="0"/>
              <a:t>verdier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IBM IMS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Windows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XML </a:t>
            </a:r>
            <a:r>
              <a:rPr lang="en-US" dirty="0"/>
              <a:t>(</a:t>
            </a:r>
            <a:r>
              <a:rPr lang="en-US" dirty="0" smtClean="0"/>
              <a:t>html)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0214" cy="261610"/>
          </a:xfrm>
        </p:spPr>
        <p:txBody>
          <a:bodyPr/>
          <a:lstStyle/>
          <a:p>
            <a:r>
              <a:rPr lang="en-US" dirty="0" err="1" smtClean="0"/>
              <a:t>Hierakisk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6707" y="1041147"/>
            <a:ext cx="1992924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Root</a:t>
            </a: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728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1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21179" y="1985155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2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9631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3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8215" y="3192633"/>
            <a:ext cx="661726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Leaf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8492" y="3192633"/>
            <a:ext cx="668215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28035" y="3180909"/>
            <a:ext cx="675705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94498" y="3180908"/>
            <a:ext cx="669783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Leaf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2996" y="3192633"/>
            <a:ext cx="737247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5</a:t>
            </a:r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1817077" y="1500554"/>
            <a:ext cx="1266092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3083169" y="1500554"/>
            <a:ext cx="0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13" idx="0"/>
          </p:cNvCxnSpPr>
          <p:nvPr/>
        </p:nvCxnSpPr>
        <p:spPr>
          <a:xfrm>
            <a:off x="3083169" y="1500554"/>
            <a:ext cx="1558452" cy="496324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6" idx="0"/>
          </p:cNvCxnSpPr>
          <p:nvPr/>
        </p:nvCxnSpPr>
        <p:spPr>
          <a:xfrm flipH="1">
            <a:off x="2765888" y="2444562"/>
            <a:ext cx="317281" cy="736347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7" idx="0"/>
          </p:cNvCxnSpPr>
          <p:nvPr/>
        </p:nvCxnSpPr>
        <p:spPr>
          <a:xfrm>
            <a:off x="3083169" y="2444562"/>
            <a:ext cx="446221" cy="736346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8" idx="0"/>
          </p:cNvCxnSpPr>
          <p:nvPr/>
        </p:nvCxnSpPr>
        <p:spPr>
          <a:xfrm flipH="1">
            <a:off x="4641620" y="2456285"/>
            <a:ext cx="1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5" idx="0"/>
          </p:cNvCxnSpPr>
          <p:nvPr/>
        </p:nvCxnSpPr>
        <p:spPr>
          <a:xfrm>
            <a:off x="1524718" y="2456285"/>
            <a:ext cx="227882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 flipH="1">
            <a:off x="999078" y="2456285"/>
            <a:ext cx="525640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1951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Graf-</a:t>
            </a:r>
            <a:r>
              <a:rPr lang="en-US" dirty="0" err="1" smtClean="0"/>
              <a:t>modell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Noder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Egentlig</a:t>
            </a:r>
            <a:r>
              <a:rPr lang="en-US" dirty="0" smtClean="0"/>
              <a:t> </a:t>
            </a:r>
            <a:r>
              <a:rPr lang="en-US" dirty="0" err="1" smtClean="0"/>
              <a:t>preferert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60-tallet </a:t>
            </a:r>
            <a:r>
              <a:rPr lang="en-US" dirty="0" err="1" smtClean="0"/>
              <a:t>fordi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r>
              <a:rPr lang="en-US" dirty="0" smtClean="0"/>
              <a:t> </a:t>
            </a:r>
            <a:r>
              <a:rPr lang="en-US" dirty="0" err="1" smtClean="0"/>
              <a:t>enn</a:t>
            </a:r>
            <a:r>
              <a:rPr lang="en-US" dirty="0" smtClean="0"/>
              <a:t> </a:t>
            </a:r>
            <a:r>
              <a:rPr lang="en-US" dirty="0" err="1" smtClean="0"/>
              <a:t>Hierakisk</a:t>
            </a:r>
            <a:r>
              <a:rPr lang="en-US" dirty="0" smtClean="0"/>
              <a:t> for </a:t>
            </a:r>
            <a:r>
              <a:rPr lang="en-US" dirty="0" err="1" smtClean="0"/>
              <a:t>relasjoner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Utkonkurrert</a:t>
            </a:r>
            <a:r>
              <a:rPr lang="en-US" dirty="0" smtClean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 smtClean="0"/>
              <a:t>relasjonsdatabasen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fikk</a:t>
            </a:r>
            <a:r>
              <a:rPr lang="en-US" dirty="0" smtClean="0"/>
              <a:t> et </a:t>
            </a:r>
            <a:r>
              <a:rPr lang="en-US" dirty="0" err="1" smtClean="0"/>
              <a:t>bedre</a:t>
            </a:r>
            <a:r>
              <a:rPr lang="en-US" dirty="0" smtClean="0"/>
              <a:t> </a:t>
            </a:r>
            <a:r>
              <a:rPr lang="en-US" dirty="0" err="1" smtClean="0"/>
              <a:t>grensesnitt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CODASYL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UNIVAC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4900" cy="261610"/>
          </a:xfrm>
        </p:spPr>
        <p:txBody>
          <a:bodyPr/>
          <a:lstStyle/>
          <a:p>
            <a:r>
              <a:rPr lang="en-US" dirty="0" err="1" smtClean="0"/>
              <a:t>Nettverksmodell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6707" y="1041147"/>
            <a:ext cx="1992924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1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728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0971" y="2022975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3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9630" y="1985154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1430" y="3192633"/>
            <a:ext cx="818511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Node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48007" y="3234307"/>
            <a:ext cx="996460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Node 6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90159" y="3905303"/>
            <a:ext cx="864561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2996" y="3192633"/>
            <a:ext cx="976416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</a:t>
            </a:r>
            <a:r>
              <a:rPr lang="en-US" sz="1400" dirty="0" smtClean="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1817077" y="1500554"/>
            <a:ext cx="1266092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3083169" y="1500554"/>
            <a:ext cx="59792" cy="52242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7" idx="0"/>
          </p:cNvCxnSpPr>
          <p:nvPr/>
        </p:nvCxnSpPr>
        <p:spPr>
          <a:xfrm>
            <a:off x="3142961" y="2482382"/>
            <a:ext cx="179479" cy="142292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8" idx="0"/>
          </p:cNvCxnSpPr>
          <p:nvPr/>
        </p:nvCxnSpPr>
        <p:spPr>
          <a:xfrm>
            <a:off x="4641620" y="2444561"/>
            <a:ext cx="119584" cy="748072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 flipH="1">
            <a:off x="920686" y="2456285"/>
            <a:ext cx="604032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2" idx="2"/>
          </p:cNvCxnSpPr>
          <p:nvPr/>
        </p:nvCxnSpPr>
        <p:spPr>
          <a:xfrm flipV="1">
            <a:off x="2346237" y="2482382"/>
            <a:ext cx="796724" cy="751925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8" idx="2"/>
            <a:endCxn id="13" idx="0"/>
          </p:cNvCxnSpPr>
          <p:nvPr/>
        </p:nvCxnSpPr>
        <p:spPr>
          <a:xfrm rot="16200000" flipH="1">
            <a:off x="3620094" y="963628"/>
            <a:ext cx="484600" cy="1558451"/>
          </a:xfrm>
          <a:prstGeom prst="curvedConnector3">
            <a:avLst>
              <a:gd name="adj1" fmla="val 67154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13" idx="0"/>
            <a:endCxn id="8" idx="2"/>
          </p:cNvCxnSpPr>
          <p:nvPr/>
        </p:nvCxnSpPr>
        <p:spPr>
          <a:xfrm rot="16200000" flipV="1">
            <a:off x="3620095" y="963628"/>
            <a:ext cx="484600" cy="1558451"/>
          </a:xfrm>
          <a:prstGeom prst="curvedConnector3">
            <a:avLst>
              <a:gd name="adj1" fmla="val 72055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8" idx="0"/>
            <a:endCxn id="11" idx="2"/>
          </p:cNvCxnSpPr>
          <p:nvPr/>
        </p:nvCxnSpPr>
        <p:spPr>
          <a:xfrm rot="16200000" flipV="1">
            <a:off x="2774787" y="1206216"/>
            <a:ext cx="736348" cy="3236486"/>
          </a:xfrm>
          <a:prstGeom prst="curvedConnector3">
            <a:avLst>
              <a:gd name="adj1" fmla="val 61289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79452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20938" cy="261610"/>
          </a:xfrm>
        </p:spPr>
        <p:txBody>
          <a:bodyPr/>
          <a:lstStyle/>
          <a:p>
            <a:r>
              <a:rPr lang="en-US" dirty="0" err="1" smtClean="0"/>
              <a:t>Relasjonsmodellen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3"/>
          </p:nvPr>
        </p:nvSpPr>
        <p:spPr>
          <a:xfrm>
            <a:off x="5308270" y="1041147"/>
            <a:ext cx="3396879" cy="3956303"/>
          </a:xfrm>
        </p:spPr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relasjon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tabell</a:t>
            </a:r>
            <a:r>
              <a:rPr lang="en-US" dirty="0" smtClean="0"/>
              <a:t>. </a:t>
            </a:r>
            <a:r>
              <a:rPr lang="en-US" dirty="0" err="1" smtClean="0"/>
              <a:t>Spesielle</a:t>
            </a:r>
            <a:r>
              <a:rPr lang="en-US" dirty="0" smtClean="0"/>
              <a:t> </a:t>
            </a:r>
            <a:r>
              <a:rPr lang="en-US" dirty="0" err="1" smtClean="0"/>
              <a:t>kolonner</a:t>
            </a:r>
            <a:r>
              <a:rPr lang="en-US" dirty="0" smtClean="0"/>
              <a:t> </a:t>
            </a:r>
            <a:r>
              <a:rPr lang="en-US" dirty="0" err="1" smtClean="0"/>
              <a:t>angir</a:t>
            </a:r>
            <a:r>
              <a:rPr lang="en-US" dirty="0" smtClean="0"/>
              <a:t> </a:t>
            </a:r>
            <a:r>
              <a:rPr lang="en-US" dirty="0" err="1" smtClean="0"/>
              <a:t>nøkler</a:t>
            </a:r>
            <a:r>
              <a:rPr lang="en-US" dirty="0" smtClean="0"/>
              <a:t> for data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relasjoner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Normalisering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SQL for query planning.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Oracle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IBM DB2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SQLServer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MariaDB</a:t>
            </a:r>
            <a:r>
              <a:rPr lang="en-US" dirty="0"/>
              <a:t> </a:t>
            </a:r>
            <a:r>
              <a:rPr lang="en-US" dirty="0" smtClean="0"/>
              <a:t>+++)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247" b="2062"/>
          <a:stretch/>
        </p:blipFill>
        <p:spPr>
          <a:xfrm>
            <a:off x="376445" y="1041147"/>
            <a:ext cx="3392821" cy="313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445" y="4782006"/>
            <a:ext cx="4275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Relational_model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#/media/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File:Relational_Model.svg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602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8" r="1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9457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53426</TotalTime>
  <Words>1485</Words>
  <Application>Microsoft Macintosh PowerPoint</Application>
  <PresentationFormat>On-screen Show (16:9)</PresentationFormat>
  <Paragraphs>283</Paragraphs>
  <Slides>26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Georgia</vt:lpstr>
      <vt:lpstr>Arial</vt:lpstr>
      <vt:lpstr>BEKK Rekruttering 16-9</vt:lpstr>
      <vt:lpstr>Nosql &amp; polyglot persistence</vt:lpstr>
      <vt:lpstr>Hvem?</vt:lpstr>
      <vt:lpstr>Agenda</vt:lpstr>
      <vt:lpstr>NoSQL</vt:lpstr>
      <vt:lpstr>NoSQL - Central Social Institution of Prague</vt:lpstr>
      <vt:lpstr>Hierakisk modell</vt:lpstr>
      <vt:lpstr>Nettverksmodell</vt:lpstr>
      <vt:lpstr>Relasjonsmodellen</vt:lpstr>
      <vt:lpstr>PowerPoint Presentation</vt:lpstr>
      <vt:lpstr>Hvorfor benytte key-value Stores?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Drivere I den digitale økonomien</vt:lpstr>
      <vt:lpstr>nosql</vt:lpstr>
      <vt:lpstr>nosql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Eivind Bergstøl</cp:lastModifiedBy>
  <cp:revision>1286</cp:revision>
  <dcterms:created xsi:type="dcterms:W3CDTF">2011-08-04T16:58:46Z</dcterms:created>
  <dcterms:modified xsi:type="dcterms:W3CDTF">2016-05-02T12:42:10Z</dcterms:modified>
</cp:coreProperties>
</file>